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8" r:id="rId3"/>
    <p:sldId id="259" r:id="rId4"/>
    <p:sldId id="260" r:id="rId5"/>
    <p:sldId id="261" r:id="rId6"/>
    <p:sldId id="275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6" r:id="rId15"/>
    <p:sldId id="270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595" autoAdjust="0"/>
  </p:normalViewPr>
  <p:slideViewPr>
    <p:cSldViewPr>
      <p:cViewPr varScale="1">
        <p:scale>
          <a:sx n="70" d="100"/>
          <a:sy n="70" d="100"/>
        </p:scale>
        <p:origin x="-516" y="-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06/relationships/legacyDocTextInfo" Target="legacyDocTextInfo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microsoft.com/office/2006/relationships/legacyDiagramText" Target="legacyDiagramText2.bin"/><Relationship Id="rId1" Type="http://schemas.microsoft.com/office/2006/relationships/legacyDiagramText" Target="legacyDiagramText1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5.bin"/><Relationship Id="rId2" Type="http://schemas.microsoft.com/office/2006/relationships/legacyDiagramText" Target="legacyDiagramText4.bin"/><Relationship Id="rId1" Type="http://schemas.microsoft.com/office/2006/relationships/legacyDiagramText" Target="legacyDiagramText3.bin"/><Relationship Id="rId4" Type="http://schemas.microsoft.com/office/2006/relationships/legacyDiagramText" Target="legacyDiagramText6.bin"/></Relationships>
</file>

<file path=ppt/drawings/_rels/vmlDrawing3.vml.rels><?xml version="1.0" encoding="UTF-8" standalone="yes"?>
<Relationships xmlns="http://schemas.openxmlformats.org/package/2006/relationships"><Relationship Id="rId2" Type="http://schemas.microsoft.com/office/2006/relationships/legacyDiagramText" Target="legacyDiagramText8.bin"/><Relationship Id="rId1" Type="http://schemas.microsoft.com/office/2006/relationships/legacyDiagramText" Target="legacyDiagramText7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2151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6CA92-55FF-4E17-B96E-B73F8D9B715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F9AAB-4D5C-40E0-AC40-59E5F5917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0021B-4918-4C56-8E81-14168DA7F3A5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62F68-36A3-4204-8845-12FFA3AA6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42FED-C399-4D9A-B0E5-C4EBC03C5DA7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6BF6CC-145C-48CC-85D1-D4E97A5B89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51E8B-F346-4BE9-85F6-D8C3667C73A9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8EB67-5023-4141-91D1-849E72B95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3DE44-F31F-40D8-8906-4D47BF740E9B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2153F-F1A3-44FE-9A18-42D95B5D8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78585-C516-4A48-9B10-25B4DCFE5A46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47E62-FF7B-40AC-9891-1710C01F40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BE233-46EA-4E26-B3B7-837696B6FCD8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A2558-2D0F-40B2-AE56-1EADC75E64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CAEE0-908B-46B1-9F61-F3D70E5E8914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D3962-ABB9-454C-82BA-9625DB3181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FC4C2-938F-40EA-8AD2-63ECFA5798FD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7CCDC0-6118-4939-A0E9-838EB9E55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05497-3EDB-4257-B241-B0F7E3DE2344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980E8-EA0A-419D-B8AB-67F2B98F7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42B68-AA81-41A7-9073-08605645B4EA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B31BC-4996-4356-8BA9-78257BBB2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EB2CE-160A-433C-B752-3574CCC5295D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AADA3-5F4A-4A1D-9FCB-CB7540222D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20483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0484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0485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6EF988CD-E529-41CE-B4EB-3F7ED0BEB6C2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2048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9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FF1C788-7E82-4E5D-A5E0-C583318CF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4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  <p:sldLayoutId id="2147483655" r:id="rId11"/>
    <p:sldLayoutId id="214748366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88640"/>
            <a:ext cx="8388350" cy="1470025"/>
          </a:xfrm>
        </p:spPr>
        <p:txBody>
          <a:bodyPr/>
          <a:lstStyle/>
          <a:p>
            <a:pPr eaLnBrk="1" hangingPunct="1"/>
            <a:endParaRPr lang="ru-RU" sz="1300" dirty="0" smtClean="0"/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989138"/>
            <a:ext cx="9144000" cy="4868862"/>
          </a:xfrm>
        </p:spPr>
        <p:txBody>
          <a:bodyPr/>
          <a:lstStyle/>
          <a:p>
            <a:pPr eaLnBrk="1" hangingPunct="1"/>
            <a:r>
              <a:rPr lang="ru-RU" sz="2500" dirty="0" smtClean="0"/>
              <a:t>ПРЕЗЕНТАЦИЯ</a:t>
            </a:r>
          </a:p>
          <a:p>
            <a:pPr eaLnBrk="1" hangingPunct="1"/>
            <a:r>
              <a:rPr lang="ru-RU" sz="2500" dirty="0" smtClean="0"/>
              <a:t>на тему: «Финансовое планирование»</a:t>
            </a:r>
          </a:p>
          <a:p>
            <a:pPr eaLnBrk="1" hangingPunct="1"/>
            <a:endParaRPr lang="ru-RU" sz="2500" dirty="0" smtClean="0"/>
          </a:p>
          <a:p>
            <a:pPr eaLnBrk="1" hangingPunct="1"/>
            <a:endParaRPr lang="ru-RU" sz="2500" dirty="0" smtClean="0"/>
          </a:p>
          <a:p>
            <a:pPr algn="r" eaLnBrk="1" hangingPunct="1"/>
            <a:r>
              <a:rPr lang="ru-RU" sz="2500" dirty="0" smtClean="0"/>
              <a:t>.</a:t>
            </a:r>
          </a:p>
          <a:p>
            <a:pPr algn="r" eaLnBrk="1" hangingPunct="1"/>
            <a:endParaRPr lang="ru-RU" sz="2500" dirty="0" smtClean="0"/>
          </a:p>
          <a:p>
            <a:pPr algn="r" eaLnBrk="1" hangingPunct="1"/>
            <a:endParaRPr lang="ru-RU" sz="25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Виды финансовых планов</a:t>
            </a:r>
            <a:r>
              <a:rPr lang="ru-RU" smtClean="0"/>
              <a:t> </a:t>
            </a:r>
          </a:p>
        </p:txBody>
      </p:sp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971550" y="1844675"/>
            <a:ext cx="7848600" cy="4059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Перспективный</a:t>
            </a:r>
          </a:p>
          <a:p>
            <a:pPr algn="ctr"/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Текущий</a:t>
            </a:r>
          </a:p>
          <a:p>
            <a:pPr algn="ctr"/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Оперативный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301625"/>
            <a:ext cx="7313612" cy="534988"/>
          </a:xfrm>
        </p:spPr>
        <p:txBody>
          <a:bodyPr/>
          <a:lstStyle/>
          <a:p>
            <a:r>
              <a:rPr lang="ru-RU" sz="3200" b="1" smtClean="0"/>
              <a:t>Перспективный финансовый план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5949950"/>
            <a:ext cx="9144000" cy="908050"/>
          </a:xfrm>
        </p:spPr>
        <p:txBody>
          <a:bodyPr/>
          <a:lstStyle/>
          <a:p>
            <a:pPr algn="ctr">
              <a:lnSpc>
                <a:spcPct val="80000"/>
              </a:lnSpc>
            </a:pPr>
            <a:endParaRPr lang="ru-RU" sz="1900" b="1" i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19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Иногда данный вид планирования называют прогнозированием финансовой деятельности</a:t>
            </a:r>
            <a:r>
              <a:rPr lang="ru-RU" sz="1900" smtClean="0"/>
              <a:t> </a:t>
            </a:r>
          </a:p>
        </p:txBody>
      </p:sp>
      <p:graphicFrame>
        <p:nvGraphicFramePr>
          <p:cNvPr id="29701" name="Diagram 5"/>
          <p:cNvGraphicFramePr>
            <a:graphicFrameLocks/>
          </p:cNvGraphicFramePr>
          <p:nvPr>
            <p:ph sz="half" idx="2"/>
          </p:nvPr>
        </p:nvGraphicFramePr>
        <p:xfrm>
          <a:off x="0" y="981075"/>
          <a:ext cx="9144000" cy="5876925"/>
        </p:xfrm>
        <a:graphic>
          <a:graphicData uri="http://schemas.openxmlformats.org/drawingml/2006/compatibility">
            <com:legacyDrawing xmlns:com="http://schemas.openxmlformats.org/drawingml/2006/compatibility" spid="_x0000_s29701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844675"/>
            <a:ext cx="8532812" cy="50133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500" smtClean="0"/>
              <a:t>Перспективное планирование охватывает период времени от одного года до трех лет.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500" smtClean="0"/>
              <a:t>Результатом перспективного планирования является разработка трех основных финансовых документов: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500" smtClean="0"/>
          </a:p>
          <a:p>
            <a:pPr>
              <a:lnSpc>
                <a:spcPct val="90000"/>
              </a:lnSpc>
            </a:pPr>
            <a:r>
              <a:rPr lang="ru-RU" sz="2500" smtClean="0"/>
              <a:t>прогнозов отчета о прибылях и убытках; </a:t>
            </a:r>
          </a:p>
          <a:p>
            <a:pPr>
              <a:lnSpc>
                <a:spcPct val="90000"/>
              </a:lnSpc>
            </a:pPr>
            <a:r>
              <a:rPr lang="ru-RU" sz="2500" smtClean="0"/>
              <a:t>бухгалтерского баланса; </a:t>
            </a:r>
          </a:p>
          <a:p>
            <a:pPr>
              <a:lnSpc>
                <a:spcPct val="90000"/>
              </a:lnSpc>
            </a:pPr>
            <a:r>
              <a:rPr lang="ru-RU" sz="2500" smtClean="0"/>
              <a:t>движения денежных средств.</a:t>
            </a:r>
          </a:p>
          <a:p>
            <a:pPr>
              <a:lnSpc>
                <a:spcPct val="90000"/>
              </a:lnSpc>
            </a:pPr>
            <a:endParaRPr lang="ru-RU" sz="25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500" smtClean="0"/>
              <a:t>Основная цель которых — оценка финансового состояния предприятия в перспективе.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sz="3200" b="1" smtClean="0"/>
              <a:t>Перспективный финансовый план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Текущий финансовый план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827213"/>
            <a:ext cx="7740650" cy="5030787"/>
          </a:xfrm>
        </p:spPr>
        <p:txBody>
          <a:bodyPr/>
          <a:lstStyle/>
          <a:p>
            <a:endParaRPr lang="ru-RU" b="1" i="1" smtClean="0"/>
          </a:p>
          <a:p>
            <a:r>
              <a:rPr lang="ru-RU" smtClean="0"/>
              <a:t>Текущее финансовое планирование является составной частью перспективного финансового плана и представляет собой конкретизацию его показателей. </a:t>
            </a:r>
          </a:p>
          <a:p>
            <a:r>
              <a:rPr lang="ru-RU" smtClean="0"/>
              <a:t>В настоящее время текущее финансовое планирование осуществляется в рамках бюджетирования.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СОСТАВНЫЕ ЧАСТИ БЮДЖЕТИРОВАНИЯ</a:t>
            </a:r>
            <a:r>
              <a:rPr lang="ru-RU" sz="3200" smtClean="0"/>
              <a:t> </a:t>
            </a:r>
          </a:p>
        </p:txBody>
      </p:sp>
      <p:grpSp>
        <p:nvGrpSpPr>
          <p:cNvPr id="41988" name="Group 4"/>
          <p:cNvGrpSpPr>
            <a:grpSpLocks/>
          </p:cNvGrpSpPr>
          <p:nvPr/>
        </p:nvGrpSpPr>
        <p:grpSpPr bwMode="auto">
          <a:xfrm>
            <a:off x="1042988" y="1628775"/>
            <a:ext cx="7632700" cy="5040313"/>
            <a:chOff x="2181" y="2034"/>
            <a:chExt cx="8520" cy="6300"/>
          </a:xfrm>
        </p:grpSpPr>
        <p:sp>
          <p:nvSpPr>
            <p:cNvPr id="41989" name="AutoShape 5"/>
            <p:cNvSpPr>
              <a:spLocks noChangeArrowheads="1"/>
            </p:cNvSpPr>
            <p:nvPr/>
          </p:nvSpPr>
          <p:spPr bwMode="auto">
            <a:xfrm>
              <a:off x="5061" y="2034"/>
              <a:ext cx="2640" cy="108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>
                  <a:latin typeface="Times New Roman" pitchFamily="18" charset="0"/>
                </a:rPr>
                <a:t>Бюджетирование как управленческая технология</a:t>
              </a:r>
              <a:endParaRPr lang="ru-RU"/>
            </a:p>
          </p:txBody>
        </p:sp>
        <p:sp>
          <p:nvSpPr>
            <p:cNvPr id="41990" name="AutoShape 6"/>
            <p:cNvSpPr>
              <a:spLocks noChangeArrowheads="1"/>
            </p:cNvSpPr>
            <p:nvPr/>
          </p:nvSpPr>
          <p:spPr bwMode="auto">
            <a:xfrm>
              <a:off x="5061" y="3474"/>
              <a:ext cx="2640" cy="108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>
                  <a:latin typeface="Times New Roman" pitchFamily="18" charset="0"/>
                </a:rPr>
                <a:t>Организация процесса бюджетирования</a:t>
              </a:r>
              <a:endParaRPr lang="ru-RU"/>
            </a:p>
          </p:txBody>
        </p:sp>
        <p:sp>
          <p:nvSpPr>
            <p:cNvPr id="41991" name="AutoShape 7"/>
            <p:cNvSpPr>
              <a:spLocks noChangeArrowheads="1"/>
            </p:cNvSpPr>
            <p:nvPr/>
          </p:nvSpPr>
          <p:spPr bwMode="auto">
            <a:xfrm>
              <a:off x="2181" y="5094"/>
              <a:ext cx="2640" cy="2340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Виды бюджетов</a:t>
              </a:r>
            </a:p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Формы бюджетов</a:t>
              </a:r>
            </a:p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Целевые показатели</a:t>
              </a:r>
            </a:p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Порядок консолидации бюджетов в сводный бюджет предприятия</a:t>
              </a:r>
              <a:endParaRPr lang="ru-RU" sz="1500"/>
            </a:p>
          </p:txBody>
        </p:sp>
        <p:sp>
          <p:nvSpPr>
            <p:cNvPr id="41992" name="AutoShape 8"/>
            <p:cNvSpPr>
              <a:spLocks noChangeArrowheads="1"/>
            </p:cNvSpPr>
            <p:nvPr/>
          </p:nvSpPr>
          <p:spPr bwMode="auto">
            <a:xfrm>
              <a:off x="4941" y="5094"/>
              <a:ext cx="2880" cy="3240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Финансовая структура предприятия</a:t>
              </a:r>
            </a:p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Бюджетный регламент</a:t>
              </a:r>
            </a:p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Этапы бюджетного процесса</a:t>
              </a:r>
            </a:p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График документооборота</a:t>
              </a:r>
            </a:p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Система внутренних нормативных документов</a:t>
              </a:r>
              <a:endParaRPr lang="ru-RU" sz="1500"/>
            </a:p>
          </p:txBody>
        </p:sp>
        <p:sp>
          <p:nvSpPr>
            <p:cNvPr id="41993" name="AutoShape 9"/>
            <p:cNvSpPr>
              <a:spLocks noChangeArrowheads="1"/>
            </p:cNvSpPr>
            <p:nvPr/>
          </p:nvSpPr>
          <p:spPr bwMode="auto">
            <a:xfrm>
              <a:off x="8061" y="5094"/>
              <a:ext cx="2640" cy="2700"/>
            </a:xfrm>
            <a:prstGeom prst="flowChartAlternate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Разработка плана предприятия</a:t>
              </a:r>
            </a:p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Оперативный сбор, обработка и консолидация фактических данных</a:t>
              </a:r>
            </a:p>
            <a:p>
              <a:pPr>
                <a:buFont typeface="Symbol" pitchFamily="18" charset="2"/>
                <a:buChar char="·"/>
              </a:pPr>
              <a:r>
                <a:rPr lang="ru-RU" sz="1500">
                  <a:latin typeface="Times New Roman" pitchFamily="18" charset="0"/>
                </a:rPr>
                <a:t>Бюджетный контроль</a:t>
              </a:r>
              <a:endParaRPr lang="ru-RU" sz="1500"/>
            </a:p>
          </p:txBody>
        </p:sp>
        <p:sp>
          <p:nvSpPr>
            <p:cNvPr id="41994" name="AutoShape 10"/>
            <p:cNvSpPr>
              <a:spLocks noChangeShapeType="1"/>
            </p:cNvSpPr>
            <p:nvPr/>
          </p:nvSpPr>
          <p:spPr bwMode="auto">
            <a:xfrm rot="5400000">
              <a:off x="6201" y="3294"/>
              <a:ext cx="36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95" name="AutoShape 11"/>
            <p:cNvSpPr>
              <a:spLocks noChangeShapeType="1"/>
            </p:cNvSpPr>
            <p:nvPr/>
          </p:nvSpPr>
          <p:spPr bwMode="auto">
            <a:xfrm>
              <a:off x="6261" y="3294"/>
              <a:ext cx="3120" cy="1080"/>
            </a:xfrm>
            <a:prstGeom prst="bentConnector3">
              <a:avLst>
                <a:gd name="adj1" fmla="val 100481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96" name="AutoShape 12"/>
            <p:cNvSpPr>
              <a:spLocks noChangeArrowheads="1"/>
            </p:cNvSpPr>
            <p:nvPr/>
          </p:nvSpPr>
          <p:spPr bwMode="auto">
            <a:xfrm>
              <a:off x="7941" y="3474"/>
              <a:ext cx="2640" cy="108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000">
                  <a:latin typeface="Times New Roman" pitchFamily="18" charset="0"/>
                </a:rPr>
                <a:t>Использование ИТ</a:t>
              </a:r>
              <a:endParaRPr lang="ru-RU" sz="2000"/>
            </a:p>
          </p:txBody>
        </p:sp>
        <p:sp>
          <p:nvSpPr>
            <p:cNvPr id="41997" name="AutoShape 13"/>
            <p:cNvSpPr>
              <a:spLocks noChangeShapeType="1"/>
            </p:cNvSpPr>
            <p:nvPr/>
          </p:nvSpPr>
          <p:spPr bwMode="auto">
            <a:xfrm rot="10800000" flipV="1">
              <a:off x="3501" y="3294"/>
              <a:ext cx="2880" cy="1080"/>
            </a:xfrm>
            <a:prstGeom prst="bentConnector3">
              <a:avLst>
                <a:gd name="adj1" fmla="val 100519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98" name="AutoShape 14"/>
            <p:cNvSpPr>
              <a:spLocks noChangeArrowheads="1"/>
            </p:cNvSpPr>
            <p:nvPr/>
          </p:nvSpPr>
          <p:spPr bwMode="auto">
            <a:xfrm>
              <a:off x="2181" y="3474"/>
              <a:ext cx="2640" cy="108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000">
                  <a:latin typeface="Times New Roman" pitchFamily="18" charset="0"/>
                </a:rPr>
                <a:t>Технология </a:t>
              </a:r>
            </a:p>
            <a:p>
              <a:pPr algn="ctr"/>
              <a:r>
                <a:rPr lang="ru-RU" sz="2000">
                  <a:latin typeface="Times New Roman" pitchFamily="18" charset="0"/>
                </a:rPr>
                <a:t>бюджетирования</a:t>
              </a:r>
              <a:endParaRPr lang="ru-RU" sz="2000"/>
            </a:p>
          </p:txBody>
        </p:sp>
        <p:sp>
          <p:nvSpPr>
            <p:cNvPr id="41999" name="Line 15"/>
            <p:cNvSpPr>
              <a:spLocks noChangeShapeType="1"/>
            </p:cNvSpPr>
            <p:nvPr/>
          </p:nvSpPr>
          <p:spPr bwMode="auto">
            <a:xfrm>
              <a:off x="3501" y="4554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0" name="AutoShape 16"/>
            <p:cNvSpPr>
              <a:spLocks noChangeShapeType="1"/>
            </p:cNvSpPr>
            <p:nvPr/>
          </p:nvSpPr>
          <p:spPr bwMode="auto">
            <a:xfrm>
              <a:off x="6381" y="4554"/>
              <a:ext cx="0" cy="5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01" name="AutoShape 17"/>
            <p:cNvSpPr>
              <a:spLocks noChangeShapeType="1"/>
            </p:cNvSpPr>
            <p:nvPr/>
          </p:nvSpPr>
          <p:spPr bwMode="auto">
            <a:xfrm>
              <a:off x="9381" y="4554"/>
              <a:ext cx="0" cy="5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Текущий финансовый план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 связи с динамичностью рыночной среды возникает потребность в приспособлении текущих финансовых планов к изменениям, возникающим в течение года. Эта задача решается путем составления оперативных финансовых планов.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Оперативный финансовый план</a:t>
            </a:r>
          </a:p>
        </p:txBody>
      </p:sp>
      <p:graphicFrame>
        <p:nvGraphicFramePr>
          <p:cNvPr id="34821" name="Organization Chart 5"/>
          <p:cNvGraphicFramePr>
            <a:graphicFrameLocks/>
          </p:cNvGraphicFramePr>
          <p:nvPr>
            <p:ph sz="half" idx="2"/>
          </p:nvPr>
        </p:nvGraphicFramePr>
        <p:xfrm>
          <a:off x="1331913" y="1557338"/>
          <a:ext cx="7488237" cy="5111750"/>
        </p:xfrm>
        <a:graphic>
          <a:graphicData uri="http://schemas.openxmlformats.org/drawingml/2006/compatibility">
            <com:legacyDrawing xmlns:com="http://schemas.openxmlformats.org/drawingml/2006/compatibility" spid="_x0000_s34821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Оперативный финансовый план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Оперативное финансовое планирование необходимо в целях контроля за поступлением фактической выручки на расчетный счет организации и расходованием наличных финансовых ресурсов. Оперативный финансовый план дополняет текущий.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Заключение</a:t>
            </a:r>
            <a:r>
              <a:rPr lang="ru-RU" sz="3200" smtClean="0"/>
              <a:t/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827213"/>
            <a:ext cx="8316912" cy="5030787"/>
          </a:xfrm>
        </p:spPr>
        <p:txBody>
          <a:bodyPr/>
          <a:lstStyle/>
          <a:p>
            <a:r>
              <a:rPr lang="ru-RU" sz="2500" smtClean="0"/>
              <a:t>На основании вышеизложенного материала, можно сделать следующие выводы:</a:t>
            </a:r>
          </a:p>
          <a:p>
            <a:r>
              <a:rPr lang="ru-RU" sz="2500" smtClean="0"/>
              <a:t>Финансовое планирование занимает важное место в системе управления предприятием. </a:t>
            </a:r>
          </a:p>
          <a:p>
            <a:r>
              <a:rPr lang="ru-RU" sz="2500" smtClean="0"/>
              <a:t>Без финансового плана организация успешно существовать не сможет, поскольку это приведет к ухудшению финансового состояния, и как следствие — к банкротству. </a:t>
            </a:r>
          </a:p>
          <a:p>
            <a:r>
              <a:rPr lang="ru-RU" sz="2500" smtClean="0"/>
              <a:t>Значит, финансовое планирование способствует эффективному управлению предприятием.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Введение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893175" cy="530066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500" smtClean="0"/>
              <a:t>	</a:t>
            </a:r>
            <a:r>
              <a:rPr lang="ru-RU" sz="2500" smtClean="0"/>
              <a:t>Любая экономическая деятельность представляет собой сложное явление, которое предусматривает постоянное взаимодействие между хозяйствующими субъектами. В их распоряжении находятся различные ресурсы — материальные, финансовые, трудовые. Для успешной деятельности хозяйствующим субъектам необходимо осуществлять управление своими ресурсами, в т.ч. и финансовыми. Неотъемлемой частью управления финансами является финансовое планирование. В процессе финансового планирования определяется сколько, когда, из каких источников поступит финансовых ресурсов и в каких объемах, по каким направлениям и когда эти ресурсы будут израсходованы.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09600" indent="-609600"/>
            <a:r>
              <a:rPr lang="en-US" sz="3200" b="1" smtClean="0"/>
              <a:t>	</a:t>
            </a:r>
            <a:r>
              <a:rPr lang="ru-RU" sz="3200" b="1" smtClean="0"/>
              <a:t>Содержание и значение</a:t>
            </a:r>
            <a:r>
              <a:rPr lang="en-US" sz="3200" b="1" smtClean="0"/>
              <a:t/>
            </a:r>
            <a:br>
              <a:rPr lang="en-US" sz="3200" b="1" smtClean="0"/>
            </a:br>
            <a:r>
              <a:rPr lang="ru-RU" sz="3200" b="1" smtClean="0"/>
              <a:t>финансового планирования</a:t>
            </a:r>
            <a:endParaRPr lang="ru-RU" sz="32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ru-RU" sz="2500" smtClean="0"/>
          </a:p>
        </p:txBody>
      </p:sp>
      <p:graphicFrame>
        <p:nvGraphicFramePr>
          <p:cNvPr id="17414" name="Organization Chart 6"/>
          <p:cNvGraphicFramePr>
            <a:graphicFrameLocks/>
          </p:cNvGraphicFramePr>
          <p:nvPr>
            <p:ph sz="half" idx="2"/>
          </p:nvPr>
        </p:nvGraphicFramePr>
        <p:xfrm>
          <a:off x="0" y="1827213"/>
          <a:ext cx="9144000" cy="5030787"/>
        </p:xfrm>
        <a:graphic>
          <a:graphicData uri="http://schemas.openxmlformats.org/drawingml/2006/compatibility">
            <com:legacyDrawing xmlns:com="http://schemas.openxmlformats.org/drawingml/2006/compatibility" spid="_x0000_s1741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Содержание и значение финансового планирования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Планирование представляет собой процесс принятия целевых установок в количественном и качественном выражении, а также определения путей их наиболее эффективного достижения</a:t>
            </a:r>
            <a:r>
              <a:rPr lang="en-US" smtClean="0"/>
              <a:t>.</a:t>
            </a:r>
            <a:endParaRPr lang="ru-RU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Содержание и значение финансового планирования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827213"/>
            <a:ext cx="8459787" cy="5030787"/>
          </a:xfrm>
        </p:spPr>
        <p:txBody>
          <a:bodyPr/>
          <a:lstStyle/>
          <a:p>
            <a:r>
              <a:rPr lang="ru-RU" smtClean="0"/>
              <a:t>Значение финансового планирования трудно переоценить, поскольку предприятие без плана своей деятельности существовать не может. Это приведет к проблемам с платёжеспособностью, большим объёмам дебиторской задолженности, недостатку собственного оборотного капитала и др</a:t>
            </a:r>
            <a:r>
              <a:rPr lang="en-US" smtClean="0"/>
              <a:t>.</a:t>
            </a:r>
            <a:endParaRPr lang="ru-RU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301625"/>
            <a:ext cx="7927975" cy="1143000"/>
          </a:xfrm>
        </p:spPr>
        <p:txBody>
          <a:bodyPr/>
          <a:lstStyle/>
          <a:p>
            <a:r>
              <a:rPr lang="ru-RU" sz="3200" b="1" smtClean="0"/>
              <a:t>ПРОЦЕСС ФИНАНСОВОГО ПЛАНИРОВАНИЯ В ОРГАНИЗАЦИИ</a:t>
            </a:r>
          </a:p>
        </p:txBody>
      </p:sp>
      <p:grpSp>
        <p:nvGrpSpPr>
          <p:cNvPr id="39940" name="Group 4"/>
          <p:cNvGrpSpPr>
            <a:grpSpLocks/>
          </p:cNvGrpSpPr>
          <p:nvPr/>
        </p:nvGrpSpPr>
        <p:grpSpPr bwMode="auto">
          <a:xfrm>
            <a:off x="1331913" y="1863725"/>
            <a:ext cx="6846887" cy="4994275"/>
            <a:chOff x="1821" y="2574"/>
            <a:chExt cx="7920" cy="5940"/>
          </a:xfrm>
        </p:grpSpPr>
        <p:sp>
          <p:nvSpPr>
            <p:cNvPr id="39941" name="Rectangle 5"/>
            <p:cNvSpPr>
              <a:spLocks noChangeArrowheads="1"/>
            </p:cNvSpPr>
            <p:nvPr/>
          </p:nvSpPr>
          <p:spPr bwMode="auto">
            <a:xfrm>
              <a:off x="1821" y="4374"/>
              <a:ext cx="1680" cy="10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>
                  <a:latin typeface="Times New Roman" pitchFamily="18" charset="0"/>
                </a:rPr>
                <a:t>Анализ информации</a:t>
              </a:r>
              <a:endParaRPr lang="ru-RU" sz="1400"/>
            </a:p>
          </p:txBody>
        </p:sp>
        <p:sp>
          <p:nvSpPr>
            <p:cNvPr id="39942" name="Rectangle 6"/>
            <p:cNvSpPr>
              <a:spLocks noChangeArrowheads="1"/>
            </p:cNvSpPr>
            <p:nvPr/>
          </p:nvSpPr>
          <p:spPr bwMode="auto">
            <a:xfrm>
              <a:off x="4821" y="2574"/>
              <a:ext cx="2040" cy="10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400">
                  <a:latin typeface="Times New Roman" pitchFamily="18" charset="0"/>
                </a:rPr>
                <a:t>Перспективное (стратегическое) планирование</a:t>
              </a:r>
              <a:endParaRPr lang="ru-RU" sz="1400"/>
            </a:p>
          </p:txBody>
        </p:sp>
        <p:sp>
          <p:nvSpPr>
            <p:cNvPr id="39943" name="Rectangle 7"/>
            <p:cNvSpPr>
              <a:spLocks noChangeArrowheads="1"/>
            </p:cNvSpPr>
            <p:nvPr/>
          </p:nvSpPr>
          <p:spPr bwMode="auto">
            <a:xfrm>
              <a:off x="8061" y="3834"/>
              <a:ext cx="1680" cy="12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>
                  <a:latin typeface="Times New Roman" pitchFamily="18" charset="0"/>
                </a:rPr>
                <a:t>Составление текущих финансовых планов</a:t>
              </a:r>
              <a:endParaRPr lang="ru-RU"/>
            </a:p>
          </p:txBody>
        </p:sp>
        <p:sp>
          <p:nvSpPr>
            <p:cNvPr id="39944" name="Rectangle 8"/>
            <p:cNvSpPr>
              <a:spLocks noChangeArrowheads="1"/>
            </p:cNvSpPr>
            <p:nvPr/>
          </p:nvSpPr>
          <p:spPr bwMode="auto">
            <a:xfrm>
              <a:off x="7821" y="6354"/>
              <a:ext cx="180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1200">
                  <a:latin typeface="Times New Roman" pitchFamily="18" charset="0"/>
                </a:rPr>
                <a:t>Оперативное планирование</a:t>
              </a:r>
              <a:endParaRPr lang="ru-RU"/>
            </a:p>
          </p:txBody>
        </p:sp>
        <p:sp>
          <p:nvSpPr>
            <p:cNvPr id="39945" name="Rectangle 9"/>
            <p:cNvSpPr>
              <a:spLocks noChangeArrowheads="1"/>
            </p:cNvSpPr>
            <p:nvPr/>
          </p:nvSpPr>
          <p:spPr bwMode="auto">
            <a:xfrm>
              <a:off x="4221" y="6894"/>
              <a:ext cx="1920" cy="16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200">
                  <a:latin typeface="Times New Roman" pitchFamily="18" charset="0"/>
                </a:rPr>
                <a:t>Практическое внедрение планов и контроль за их исполнением</a:t>
              </a:r>
              <a:endParaRPr lang="ru-RU"/>
            </a:p>
          </p:txBody>
        </p:sp>
        <p:sp>
          <p:nvSpPr>
            <p:cNvPr id="39946" name="Arc 10"/>
            <p:cNvSpPr>
              <a:spLocks/>
            </p:cNvSpPr>
            <p:nvPr/>
          </p:nvSpPr>
          <p:spPr bwMode="auto">
            <a:xfrm rot="-46061429">
              <a:off x="2994" y="3321"/>
              <a:ext cx="2269" cy="1495"/>
            </a:xfrm>
            <a:custGeom>
              <a:avLst/>
              <a:gdLst>
                <a:gd name="G0" fmla="+- 1657 0 0"/>
                <a:gd name="G1" fmla="+- 21600 0 0"/>
                <a:gd name="G2" fmla="+- 21600 0 0"/>
                <a:gd name="T0" fmla="*/ 0 w 19907"/>
                <a:gd name="T1" fmla="*/ 64 h 21600"/>
                <a:gd name="T2" fmla="*/ 19907 w 19907"/>
                <a:gd name="T3" fmla="*/ 10045 h 21600"/>
                <a:gd name="T4" fmla="*/ 1657 w 1990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07" h="21600" fill="none" extrusionOk="0">
                  <a:moveTo>
                    <a:pt x="-1" y="63"/>
                  </a:moveTo>
                  <a:cubicBezTo>
                    <a:pt x="551" y="21"/>
                    <a:pt x="1104" y="-1"/>
                    <a:pt x="1657" y="0"/>
                  </a:cubicBezTo>
                  <a:cubicBezTo>
                    <a:pt x="9059" y="0"/>
                    <a:pt x="15946" y="3790"/>
                    <a:pt x="19906" y="10045"/>
                  </a:cubicBezTo>
                </a:path>
                <a:path w="19907" h="21600" stroke="0" extrusionOk="0">
                  <a:moveTo>
                    <a:pt x="-1" y="63"/>
                  </a:moveTo>
                  <a:cubicBezTo>
                    <a:pt x="551" y="21"/>
                    <a:pt x="1104" y="-1"/>
                    <a:pt x="1657" y="0"/>
                  </a:cubicBezTo>
                  <a:cubicBezTo>
                    <a:pt x="9059" y="0"/>
                    <a:pt x="15946" y="3790"/>
                    <a:pt x="19906" y="10045"/>
                  </a:cubicBezTo>
                  <a:lnTo>
                    <a:pt x="1657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47" name="Arc 11"/>
            <p:cNvSpPr>
              <a:spLocks/>
            </p:cNvSpPr>
            <p:nvPr/>
          </p:nvSpPr>
          <p:spPr bwMode="auto">
            <a:xfrm rot="-42373601">
              <a:off x="6622" y="3285"/>
              <a:ext cx="1731" cy="1495"/>
            </a:xfrm>
            <a:custGeom>
              <a:avLst/>
              <a:gdLst>
                <a:gd name="G0" fmla="+- 1657 0 0"/>
                <a:gd name="G1" fmla="+- 21600 0 0"/>
                <a:gd name="G2" fmla="+- 21600 0 0"/>
                <a:gd name="T0" fmla="*/ 0 w 15188"/>
                <a:gd name="T1" fmla="*/ 64 h 21600"/>
                <a:gd name="T2" fmla="*/ 15188 w 15188"/>
                <a:gd name="T3" fmla="*/ 4763 h 21600"/>
                <a:gd name="T4" fmla="*/ 1657 w 15188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88" h="21600" fill="none" extrusionOk="0">
                  <a:moveTo>
                    <a:pt x="-1" y="63"/>
                  </a:moveTo>
                  <a:cubicBezTo>
                    <a:pt x="551" y="21"/>
                    <a:pt x="1104" y="-1"/>
                    <a:pt x="1657" y="0"/>
                  </a:cubicBezTo>
                  <a:cubicBezTo>
                    <a:pt x="6578" y="0"/>
                    <a:pt x="11351" y="1680"/>
                    <a:pt x="15187" y="4763"/>
                  </a:cubicBezTo>
                </a:path>
                <a:path w="15188" h="21600" stroke="0" extrusionOk="0">
                  <a:moveTo>
                    <a:pt x="-1" y="63"/>
                  </a:moveTo>
                  <a:cubicBezTo>
                    <a:pt x="551" y="21"/>
                    <a:pt x="1104" y="-1"/>
                    <a:pt x="1657" y="0"/>
                  </a:cubicBezTo>
                  <a:cubicBezTo>
                    <a:pt x="6578" y="0"/>
                    <a:pt x="11351" y="1680"/>
                    <a:pt x="15187" y="4763"/>
                  </a:cubicBezTo>
                  <a:lnTo>
                    <a:pt x="1657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48" name="Arc 12"/>
            <p:cNvSpPr>
              <a:spLocks/>
            </p:cNvSpPr>
            <p:nvPr/>
          </p:nvSpPr>
          <p:spPr bwMode="auto">
            <a:xfrm rot="-33686543">
              <a:off x="5839" y="6288"/>
              <a:ext cx="2614" cy="1495"/>
            </a:xfrm>
            <a:custGeom>
              <a:avLst/>
              <a:gdLst>
                <a:gd name="G0" fmla="+- 10332 0 0"/>
                <a:gd name="G1" fmla="+- 21600 0 0"/>
                <a:gd name="G2" fmla="+- 21600 0 0"/>
                <a:gd name="T0" fmla="*/ 0 w 22929"/>
                <a:gd name="T1" fmla="*/ 2631 h 21600"/>
                <a:gd name="T2" fmla="*/ 22929 w 22929"/>
                <a:gd name="T3" fmla="*/ 4054 h 21600"/>
                <a:gd name="T4" fmla="*/ 10332 w 2292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29" h="21600" fill="none" extrusionOk="0">
                  <a:moveTo>
                    <a:pt x="0" y="2631"/>
                  </a:moveTo>
                  <a:cubicBezTo>
                    <a:pt x="3170" y="904"/>
                    <a:pt x="6722" y="-1"/>
                    <a:pt x="10332" y="0"/>
                  </a:cubicBezTo>
                  <a:cubicBezTo>
                    <a:pt x="14851" y="0"/>
                    <a:pt x="19257" y="1417"/>
                    <a:pt x="22929" y="4053"/>
                  </a:cubicBezTo>
                </a:path>
                <a:path w="22929" h="21600" stroke="0" extrusionOk="0">
                  <a:moveTo>
                    <a:pt x="0" y="2631"/>
                  </a:moveTo>
                  <a:cubicBezTo>
                    <a:pt x="3170" y="904"/>
                    <a:pt x="6722" y="-1"/>
                    <a:pt x="10332" y="0"/>
                  </a:cubicBezTo>
                  <a:cubicBezTo>
                    <a:pt x="14851" y="0"/>
                    <a:pt x="19257" y="1417"/>
                    <a:pt x="22929" y="4053"/>
                  </a:cubicBezTo>
                  <a:lnTo>
                    <a:pt x="10332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49" name="Arc 13"/>
            <p:cNvSpPr>
              <a:spLocks/>
            </p:cNvSpPr>
            <p:nvPr/>
          </p:nvSpPr>
          <p:spPr bwMode="auto">
            <a:xfrm rot="13482480">
              <a:off x="2558" y="4904"/>
              <a:ext cx="2684" cy="2193"/>
            </a:xfrm>
            <a:custGeom>
              <a:avLst/>
              <a:gdLst>
                <a:gd name="G0" fmla="+- 9880 0 0"/>
                <a:gd name="G1" fmla="+- 21600 0 0"/>
                <a:gd name="G2" fmla="+- 21600 0 0"/>
                <a:gd name="T0" fmla="*/ 0 w 23558"/>
                <a:gd name="T1" fmla="*/ 2392 h 21600"/>
                <a:gd name="T2" fmla="*/ 23558 w 23558"/>
                <a:gd name="T3" fmla="*/ 4883 h 21600"/>
                <a:gd name="T4" fmla="*/ 9880 w 23558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558" h="21600" fill="none" extrusionOk="0">
                  <a:moveTo>
                    <a:pt x="0" y="2392"/>
                  </a:moveTo>
                  <a:cubicBezTo>
                    <a:pt x="3056" y="820"/>
                    <a:pt x="6443" y="-1"/>
                    <a:pt x="9880" y="0"/>
                  </a:cubicBezTo>
                  <a:cubicBezTo>
                    <a:pt x="14866" y="0"/>
                    <a:pt x="19699" y="1725"/>
                    <a:pt x="23558" y="4882"/>
                  </a:cubicBezTo>
                </a:path>
                <a:path w="23558" h="21600" stroke="0" extrusionOk="0">
                  <a:moveTo>
                    <a:pt x="0" y="2392"/>
                  </a:moveTo>
                  <a:cubicBezTo>
                    <a:pt x="3056" y="820"/>
                    <a:pt x="6443" y="-1"/>
                    <a:pt x="9880" y="0"/>
                  </a:cubicBezTo>
                  <a:cubicBezTo>
                    <a:pt x="14866" y="0"/>
                    <a:pt x="19699" y="1725"/>
                    <a:pt x="23558" y="4882"/>
                  </a:cubicBezTo>
                  <a:lnTo>
                    <a:pt x="988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950" name="Arc 14"/>
            <p:cNvSpPr>
              <a:spLocks/>
            </p:cNvSpPr>
            <p:nvPr/>
          </p:nvSpPr>
          <p:spPr bwMode="auto">
            <a:xfrm rot="11178408" flipH="1">
              <a:off x="8529" y="5054"/>
              <a:ext cx="840" cy="1306"/>
            </a:xfrm>
            <a:custGeom>
              <a:avLst/>
              <a:gdLst>
                <a:gd name="G0" fmla="+- 0 0 0"/>
                <a:gd name="G1" fmla="+- 12639 0 0"/>
                <a:gd name="G2" fmla="+- 21600 0 0"/>
                <a:gd name="T0" fmla="*/ 17516 w 21600"/>
                <a:gd name="T1" fmla="*/ 0 h 22374"/>
                <a:gd name="T2" fmla="*/ 19282 w 21600"/>
                <a:gd name="T3" fmla="*/ 22374 h 22374"/>
                <a:gd name="T4" fmla="*/ 0 w 21600"/>
                <a:gd name="T5" fmla="*/ 12639 h 2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2374" fill="none" extrusionOk="0">
                  <a:moveTo>
                    <a:pt x="17516" y="-1"/>
                  </a:moveTo>
                  <a:cubicBezTo>
                    <a:pt x="20171" y="3679"/>
                    <a:pt x="21600" y="8101"/>
                    <a:pt x="21600" y="12639"/>
                  </a:cubicBezTo>
                  <a:cubicBezTo>
                    <a:pt x="21600" y="16020"/>
                    <a:pt x="20805" y="19355"/>
                    <a:pt x="19281" y="22373"/>
                  </a:cubicBezTo>
                </a:path>
                <a:path w="21600" h="22374" stroke="0" extrusionOk="0">
                  <a:moveTo>
                    <a:pt x="17516" y="-1"/>
                  </a:moveTo>
                  <a:cubicBezTo>
                    <a:pt x="20171" y="3679"/>
                    <a:pt x="21600" y="8101"/>
                    <a:pt x="21600" y="12639"/>
                  </a:cubicBezTo>
                  <a:cubicBezTo>
                    <a:pt x="21600" y="16020"/>
                    <a:pt x="20805" y="19355"/>
                    <a:pt x="19281" y="22373"/>
                  </a:cubicBezTo>
                  <a:lnTo>
                    <a:pt x="0" y="12639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arrow" w="med" len="med"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Сущность и задачи финансового планирования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557338"/>
            <a:ext cx="8459787" cy="433863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smtClean="0"/>
              <a:t>Основными задачами финансового планирования являются:</a:t>
            </a:r>
            <a:endParaRPr lang="en-US" sz="1700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700" b="1" smtClean="0"/>
          </a:p>
          <a:p>
            <a:pPr>
              <a:lnSpc>
                <a:spcPct val="80000"/>
              </a:lnSpc>
            </a:pPr>
            <a:r>
              <a:rPr lang="ru-RU" sz="1700" smtClean="0"/>
              <a:t>Обеспечение необходимыми ресурсами производственной, инвестиционной, финансовой деятельности.</a:t>
            </a:r>
            <a:endParaRPr lang="en-US" sz="1700" smtClean="0"/>
          </a:p>
          <a:p>
            <a:pPr>
              <a:lnSpc>
                <a:spcPct val="80000"/>
              </a:lnSpc>
            </a:pPr>
            <a:endParaRPr lang="ru-RU" sz="1700" smtClean="0"/>
          </a:p>
          <a:p>
            <a:pPr>
              <a:lnSpc>
                <a:spcPct val="80000"/>
              </a:lnSpc>
            </a:pPr>
            <a:r>
              <a:rPr lang="ru-RU" sz="1700" smtClean="0"/>
              <a:t>Определение путей эффективного вложения капитала, оценка степени рациональности его использования.</a:t>
            </a:r>
            <a:endParaRPr lang="en-US" sz="1700" smtClean="0"/>
          </a:p>
          <a:p>
            <a:pPr>
              <a:lnSpc>
                <a:spcPct val="80000"/>
              </a:lnSpc>
            </a:pPr>
            <a:endParaRPr lang="ru-RU" sz="1700" smtClean="0"/>
          </a:p>
          <a:p>
            <a:pPr>
              <a:lnSpc>
                <a:spcPct val="80000"/>
              </a:lnSpc>
            </a:pPr>
            <a:r>
              <a:rPr lang="ru-RU" sz="1700" smtClean="0"/>
              <a:t>Выявление внутрихозяйственных резервов увеличения прибыли за счет экономного использования денежных средств.</a:t>
            </a:r>
            <a:endParaRPr lang="en-US" sz="1700" smtClean="0"/>
          </a:p>
          <a:p>
            <a:pPr>
              <a:lnSpc>
                <a:spcPct val="80000"/>
              </a:lnSpc>
            </a:pPr>
            <a:endParaRPr lang="ru-RU" sz="1700" smtClean="0"/>
          </a:p>
          <a:p>
            <a:pPr>
              <a:lnSpc>
                <a:spcPct val="80000"/>
              </a:lnSpc>
            </a:pPr>
            <a:r>
              <a:rPr lang="ru-RU" sz="1700" smtClean="0"/>
              <a:t>Установление рациональных финансовых отношений с бюджетами, банками, контрагентами.</a:t>
            </a:r>
            <a:endParaRPr lang="en-US" sz="1700" smtClean="0"/>
          </a:p>
          <a:p>
            <a:pPr>
              <a:lnSpc>
                <a:spcPct val="80000"/>
              </a:lnSpc>
            </a:pPr>
            <a:endParaRPr lang="ru-RU" sz="1700" smtClean="0"/>
          </a:p>
          <a:p>
            <a:pPr>
              <a:lnSpc>
                <a:spcPct val="80000"/>
              </a:lnSpc>
            </a:pPr>
            <a:r>
              <a:rPr lang="ru-RU" sz="1700" smtClean="0"/>
              <a:t>Соблюдение интересов акционеров и других инвесторов.</a:t>
            </a:r>
            <a:endParaRPr lang="en-US" sz="1700" smtClean="0"/>
          </a:p>
          <a:p>
            <a:pPr>
              <a:lnSpc>
                <a:spcPct val="80000"/>
              </a:lnSpc>
            </a:pPr>
            <a:endParaRPr lang="ru-RU" sz="1700" smtClean="0"/>
          </a:p>
          <a:p>
            <a:pPr>
              <a:lnSpc>
                <a:spcPct val="80000"/>
              </a:lnSpc>
            </a:pPr>
            <a:r>
              <a:rPr lang="ru-RU" sz="1700" smtClean="0"/>
              <a:t>Контроль за финансовым состоянием, платежеспособностью и кредитоспособностью предприятия</a:t>
            </a:r>
            <a:r>
              <a:rPr lang="en-US" sz="1700" smtClean="0"/>
              <a:t>.</a:t>
            </a:r>
            <a:endParaRPr lang="ru-RU" sz="1700" smtClean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621665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b="1"/>
              <a:t>Все эти задачи можно свести к одной — повышению эффективности работы организации.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Этапы финансового планирования</a:t>
            </a:r>
            <a:r>
              <a:rPr lang="ru-RU" sz="3200" smtClean="0"/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827213"/>
            <a:ext cx="7956550" cy="5030787"/>
          </a:xfrm>
        </p:spPr>
        <p:txBody>
          <a:bodyPr/>
          <a:lstStyle/>
          <a:p>
            <a:r>
              <a:rPr lang="ru-RU" smtClean="0"/>
              <a:t>В соответствии с принципами единства и координации, непрерывности и точности планов, в зависимости от поставленных целей и периода осуществления, в организации разрабатывается целая система финансовых планов, процесс финансового планирования является непрерывным и проходит ряд основных этапов.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/>
              <a:t>Этапы финансового планирования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557338"/>
            <a:ext cx="8459787" cy="53006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100" smtClean="0"/>
              <a:t>Первый этап является подготовительным этапом, на протяжении которого анализируется относящаяся к предыдущим периодам информация, которой обладает организация. </a:t>
            </a:r>
          </a:p>
          <a:p>
            <a:pPr>
              <a:lnSpc>
                <a:spcPct val="80000"/>
              </a:lnSpc>
            </a:pPr>
            <a:r>
              <a:rPr lang="ru-RU" sz="2100" smtClean="0"/>
              <a:t>На втором этапе осуществляется перспективное финансовое планирование, которое включает в себя разработку общей финансовой стратегии фирмы и составление основные прогнозные документы.</a:t>
            </a:r>
          </a:p>
          <a:p>
            <a:pPr>
              <a:lnSpc>
                <a:spcPct val="80000"/>
              </a:lnSpc>
            </a:pPr>
            <a:r>
              <a:rPr lang="ru-RU" sz="2100" smtClean="0"/>
              <a:t>На третьем этапе происходит уточнение и конкретизация показателей прогнозных финансовых документов посредством разработки текущих финансовых планов. </a:t>
            </a:r>
          </a:p>
          <a:p>
            <a:pPr>
              <a:lnSpc>
                <a:spcPct val="80000"/>
              </a:lnSpc>
            </a:pPr>
            <a:r>
              <a:rPr lang="ru-RU" sz="2100" smtClean="0"/>
              <a:t>На четвертом этапе осуществляется оперативное финансовое планирование, т.е. на данном этапе происходит конкретизация показателей, полученных на предыдущем этапе. </a:t>
            </a:r>
          </a:p>
          <a:p>
            <a:pPr>
              <a:lnSpc>
                <a:spcPct val="80000"/>
              </a:lnSpc>
            </a:pPr>
            <a:r>
              <a:rPr lang="ru-RU" sz="2100" smtClean="0"/>
              <a:t>На пятом этапе процесс финансового планирования завершается практическим внедрением планов и контролем за их выполнением.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65</TotalTime>
  <Words>670</Words>
  <Application>Microsoft Office PowerPoint</Application>
  <PresentationFormat>Экран (4:3)</PresentationFormat>
  <Paragraphs>119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Verdana</vt:lpstr>
      <vt:lpstr>Arial</vt:lpstr>
      <vt:lpstr>Wingdings</vt:lpstr>
      <vt:lpstr>Calibri</vt:lpstr>
      <vt:lpstr>Times New Roman</vt:lpstr>
      <vt:lpstr>Symbol</vt:lpstr>
      <vt:lpstr>Затмение</vt:lpstr>
      <vt:lpstr>Слайд 1</vt:lpstr>
      <vt:lpstr>Введение </vt:lpstr>
      <vt:lpstr> Содержание и значение финансового планирования</vt:lpstr>
      <vt:lpstr>Содержание и значение финансового планирования</vt:lpstr>
      <vt:lpstr>Содержание и значение финансового планирования</vt:lpstr>
      <vt:lpstr>ПРОЦЕСС ФИНАНСОВОГО ПЛАНИРОВАНИЯ В ОРГАНИЗАЦИИ</vt:lpstr>
      <vt:lpstr>Сущность и задачи финансового планирования</vt:lpstr>
      <vt:lpstr>Этапы финансового планирования </vt:lpstr>
      <vt:lpstr>Этапы финансового планирования</vt:lpstr>
      <vt:lpstr>Виды финансовых планов </vt:lpstr>
      <vt:lpstr>Перспективный финансовый план</vt:lpstr>
      <vt:lpstr>Перспективный финансовый план</vt:lpstr>
      <vt:lpstr>Текущий финансовый план</vt:lpstr>
      <vt:lpstr>СОСТАВНЫЕ ЧАСТИ БЮДЖЕТИРОВАНИЯ </vt:lpstr>
      <vt:lpstr>Текущий финансовый план</vt:lpstr>
      <vt:lpstr>Оперативный финансовый план</vt:lpstr>
      <vt:lpstr>Оперативный финансовый план</vt:lpstr>
      <vt:lpstr>Заключение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агентство по образованию Государственное образовательное учреждение высшего профессионального образования «ЧЕЛЯБИНСКИЙ ГОСУДАРСТВЕННЫЙ УНИВЕРСИТЕТ» Институт экономики отраслей, бизнеса и администрирования Кафедра  экономики отраслей и рынков</dc:title>
  <dc:creator>Администратор</dc:creator>
  <cp:lastModifiedBy>Бухгалтер</cp:lastModifiedBy>
  <cp:revision>5</cp:revision>
  <dcterms:created xsi:type="dcterms:W3CDTF">2012-10-13T06:50:15Z</dcterms:created>
  <dcterms:modified xsi:type="dcterms:W3CDTF">2020-03-19T15:17:14Z</dcterms:modified>
</cp:coreProperties>
</file>